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4630400" cy="8229600"/>
  <p:notesSz cx="8229600" cy="14630400"/>
  <p:embeddedFontLst>
    <p:embeddedFont>
      <p:font typeface="Nunito Semi Bold"/>
      <p:regular r:id="rId38"/>
    </p:embeddedFont>
    <p:embeddedFont>
      <p:font typeface="Nunito Semi Bold"/>
      <p:regular r:id="rId39"/>
    </p:embeddedFont>
    <p:embeddedFont>
      <p:font typeface="Nunito Semi Bold"/>
      <p:regular r:id="rId40"/>
    </p:embeddedFont>
    <p:embeddedFont>
      <p:font typeface="Nunito Semi Bold"/>
      <p:regular r:id="rId41"/>
    </p:embeddedFont>
    <p:embeddedFont>
      <p:font typeface="PT Sans"/>
      <p:regular r:id="rId42"/>
    </p:embeddedFont>
    <p:embeddedFont>
      <p:font typeface="PT Sans"/>
      <p:regular r:id="rId43"/>
    </p:embeddedFont>
    <p:embeddedFont>
      <p:font typeface="PT Sans"/>
      <p:regular r:id="rId44"/>
    </p:embeddedFont>
    <p:embeddedFont>
      <p:font typeface="PT Sans"/>
      <p:regular r:id="rId4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Relationship Id="rId41" Type="http://schemas.openxmlformats.org/officeDocument/2006/relationships/font" Target="fonts/font4.fntdata"/><Relationship Id="rId42" Type="http://schemas.openxmlformats.org/officeDocument/2006/relationships/font" Target="fonts/font5.fntdata"/><Relationship Id="rId43" Type="http://schemas.openxmlformats.org/officeDocument/2006/relationships/font" Target="fonts/font6.fntdata"/><Relationship Id="rId44" Type="http://schemas.openxmlformats.org/officeDocument/2006/relationships/font" Target="fonts/font7.fntdata"/><Relationship Id="rId4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2" Type="http://schemas.openxmlformats.org/officeDocument/2006/relationships/image" Target="../media/image-1023-2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2" Type="http://schemas.openxmlformats.org/officeDocument/2006/relationships/image" Target="../media/image-1024-2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2" Type="http://schemas.openxmlformats.org/officeDocument/2006/relationships/image" Target="../media/image-1025-2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2" Type="http://schemas.openxmlformats.org/officeDocument/2006/relationships/image" Target="../media/image-1026-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2" Type="http://schemas.openxmlformats.org/officeDocument/2006/relationships/image" Target="../media/image-1027-2.png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2" Type="http://schemas.openxmlformats.org/officeDocument/2006/relationships/image" Target="../media/image-1028-2.png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2" Type="http://schemas.openxmlformats.org/officeDocument/2006/relationships/image" Target="../media/image-1029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2" Type="http://schemas.openxmlformats.org/officeDocument/2006/relationships/image" Target="../media/image-1030-2.png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1-1.png"/><Relationship Id="rId2" Type="http://schemas.openxmlformats.org/officeDocument/2006/relationships/image" Target="../media/image-1031-2.png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2-1.png"/><Relationship Id="rId2" Type="http://schemas.openxmlformats.org/officeDocument/2006/relationships/image" Target="../media/image-1032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png"/><Relationship Id="rId7" Type="http://schemas.openxmlformats.org/officeDocument/2006/relationships/image" Target="../media/image-28-7.png"/><Relationship Id="rId8" Type="http://schemas.openxmlformats.org/officeDocument/2006/relationships/image" Target="../media/image-28-8.png"/><Relationship Id="rId9" Type="http://schemas.openxmlformats.org/officeDocument/2006/relationships/image" Target="../media/image-28-9.png"/><Relationship Id="rId10" Type="http://schemas.openxmlformats.org/officeDocument/2006/relationships/slideLayout" Target="../slideLayouts/slideLayout29.xml"/><Relationship Id="rId11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2595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Market Trends Analyzer: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4731782"/>
            <a:ext cx="3406854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Batch: 3 </a:t>
            </a:r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🚀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4880729" y="473178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2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08052"/>
            <a:ext cx="7094101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Superstore Sales Dashboard and Insights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968693" y="1440418"/>
            <a:ext cx="1269289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Objective: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leverage data analysis, specifically time series analysis, to provide valuable business insights and accurate sales forecasting, contributing to overall success.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968693" y="2507099"/>
            <a:ext cx="6180534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252.12K</a:t>
            </a:r>
            <a:endParaRPr lang="en-US" sz="5700" dirty="0"/>
          </a:p>
        </p:txBody>
      </p:sp>
      <p:sp>
        <p:nvSpPr>
          <p:cNvPr id="5" name="Text 3"/>
          <p:cNvSpPr/>
          <p:nvPr/>
        </p:nvSpPr>
        <p:spPr>
          <a:xfrm>
            <a:off x="2758083" y="351317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Sales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68693" y="3970973"/>
            <a:ext cx="6180534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through an interactive Power BI dashboard built using 2019-2020 Superstore sales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80935" y="2507099"/>
            <a:ext cx="6180653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26.55K</a:t>
            </a:r>
            <a:endParaRPr lang="en-US" sz="5700" dirty="0"/>
          </a:p>
        </p:txBody>
      </p:sp>
      <p:sp>
        <p:nvSpPr>
          <p:cNvPr id="8" name="Text 6"/>
          <p:cNvSpPr/>
          <p:nvPr/>
        </p:nvSpPr>
        <p:spPr>
          <a:xfrm>
            <a:off x="9270444" y="351317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Profit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480935" y="3970973"/>
            <a:ext cx="618065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Derived from the comprehensive sales data within the dashboard, and filtered by region, category, and payment modes.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68693" y="5452348"/>
            <a:ext cx="6180534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3.85</a:t>
            </a:r>
            <a:endParaRPr lang="en-US" sz="5700" dirty="0"/>
          </a:p>
        </p:txBody>
      </p:sp>
      <p:sp>
        <p:nvSpPr>
          <p:cNvPr id="11" name="Text 9"/>
          <p:cNvSpPr/>
          <p:nvPr/>
        </p:nvSpPr>
        <p:spPr>
          <a:xfrm>
            <a:off x="2758083" y="6458426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Avg. Delivery Days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68693" y="6916222"/>
            <a:ext cx="6180534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Reflecting the efficiency of delivery processes as showcased in the dashboard.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480935" y="5452348"/>
            <a:ext cx="6180653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4K</a:t>
            </a:r>
            <a:endParaRPr lang="en-US" sz="5700" dirty="0"/>
          </a:p>
        </p:txBody>
      </p:sp>
      <p:sp>
        <p:nvSpPr>
          <p:cNvPr id="14" name="Text 12"/>
          <p:cNvSpPr/>
          <p:nvPr/>
        </p:nvSpPr>
        <p:spPr>
          <a:xfrm>
            <a:off x="9270444" y="6458426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Quantity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480935" y="6916222"/>
            <a:ext cx="618065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number of units sold. Data available within the interactive Power BI dashboard.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386959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 Provided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968693" y="2316242"/>
            <a:ext cx="4066461" cy="2423636"/>
          </a:xfrm>
          <a:prstGeom prst="roundRect">
            <a:avLst>
              <a:gd name="adj" fmla="val 15280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5989" y="25935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by Region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5989" y="3104793"/>
            <a:ext cx="3511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Southern region achieved the highest sales.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2316242"/>
            <a:ext cx="4066461" cy="2423636"/>
          </a:xfrm>
          <a:prstGeom prst="roundRect">
            <a:avLst>
              <a:gd name="adj" fmla="val 15280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59266" y="25935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Modes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59266" y="3104793"/>
            <a:ext cx="3511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Cash on Delivery (COD):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44%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559266" y="3586162"/>
            <a:ext cx="3511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Payments: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37%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559266" y="4067532"/>
            <a:ext cx="3511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Card Payments: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19%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595247" y="2316242"/>
            <a:ext cx="4066461" cy="2423636"/>
          </a:xfrm>
          <a:prstGeom prst="roundRect">
            <a:avLst>
              <a:gd name="adj" fmla="val 15280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2543" y="2593538"/>
            <a:ext cx="295048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Segment Performance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9872543" y="3104793"/>
            <a:ext cx="3511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Consumer segment contributed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54%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total sales.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968693" y="4986695"/>
            <a:ext cx="6223040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245989" y="52639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Categories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1245989" y="5775246"/>
            <a:ext cx="56684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Technology led sales (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100K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), followed by Office Supplies and Furniture.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8549" y="4986695"/>
            <a:ext cx="6223040" cy="1855946"/>
          </a:xfrm>
          <a:prstGeom prst="roundRect">
            <a:avLst>
              <a:gd name="adj" fmla="val 19954"/>
            </a:avLst>
          </a:prstGeom>
          <a:solidFill>
            <a:srgbClr val="00002E"/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15845" y="52639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Mode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7715845" y="5775246"/>
            <a:ext cx="566844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Class preferred for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48%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shipments.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09719"/>
            <a:ext cx="7700843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Trends and Time Series Analysis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99841" y="1701998"/>
            <a:ext cx="30480" cy="4281964"/>
          </a:xfrm>
          <a:prstGeom prst="roundRect">
            <a:avLst>
              <a:gd name="adj" fmla="val 108806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23052" y="2184202"/>
            <a:ext cx="773787" cy="30480"/>
          </a:xfrm>
          <a:prstGeom prst="roundRect">
            <a:avLst>
              <a:gd name="adj" fmla="val 1088061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66359" y="1950720"/>
            <a:ext cx="497443" cy="49744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1379" y="2043351"/>
            <a:ext cx="18728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98056" y="1922978"/>
            <a:ext cx="260103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Trends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68693" y="2380774"/>
            <a:ext cx="51304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Monthly sales and profit trends show peak sales in Q4 (October-December).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693" y="3165515"/>
            <a:ext cx="51304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series analysis forecasted the next 15 days' sales (~3K).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33323" y="3289459"/>
            <a:ext cx="773787" cy="30480"/>
          </a:xfrm>
          <a:prstGeom prst="roundRect">
            <a:avLst>
              <a:gd name="adj" fmla="val 1088061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7066359" y="3055977"/>
            <a:ext cx="497443" cy="497443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21379" y="3148608"/>
            <a:ext cx="18728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531066" y="3028236"/>
            <a:ext cx="260103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531066" y="3486031"/>
            <a:ext cx="51305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 marketing efforts in high-performing regions (e.g., South).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531066" y="4270772"/>
            <a:ext cx="51305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promotions on Technology products during Q4.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8531066" y="5055513"/>
            <a:ext cx="51305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inventory for peak shipping modes and periods.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68693" y="6232684"/>
            <a:ext cx="126928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Used: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68693" y="6835140"/>
            <a:ext cx="126928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BI: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dashboard design and visualization.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68693" y="7266146"/>
            <a:ext cx="1269289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Series Analysis: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forecasting trends based on historical data.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76895"/>
            <a:ext cx="8562261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4 – Search and Comparative Analysis Service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968693" y="1806178"/>
            <a:ext cx="4066461" cy="3041094"/>
          </a:xfrm>
          <a:prstGeom prst="roundRect">
            <a:avLst>
              <a:gd name="adj" fmla="val 12178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5989" y="208347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Schema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5989" y="2594729"/>
            <a:ext cx="3511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to store and organize industry-specific and company-specific data efficiently. Optimized for scalability to handle large datasets.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1806178"/>
            <a:ext cx="4066461" cy="3041094"/>
          </a:xfrm>
          <a:prstGeom prst="roundRect">
            <a:avLst>
              <a:gd name="adj" fmla="val 12178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59266" y="2083475"/>
            <a:ext cx="298239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Functionality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59266" y="2594729"/>
            <a:ext cx="3511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secure retrieval of sector-wise market reports. Supports dynamic querying for comparative analysis across industries.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95247" y="1806178"/>
            <a:ext cx="4066461" cy="3041094"/>
          </a:xfrm>
          <a:prstGeom prst="roundRect">
            <a:avLst>
              <a:gd name="adj" fmla="val 12178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2543" y="208347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Predictive Insights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72543" y="2594729"/>
            <a:ext cx="351186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ML models to predict market trends and performance metrics. Insights visualized for decision-making support.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8693" y="5094089"/>
            <a:ext cx="6223040" cy="2258616"/>
          </a:xfrm>
          <a:prstGeom prst="roundRect">
            <a:avLst>
              <a:gd name="adj" fmla="val 16396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45989" y="5371386"/>
            <a:ext cx="323885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with Streamlit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245989" y="5882640"/>
            <a:ext cx="5668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interface for data viewing and comparison. Interactive filters and charts to explore datasets intuitively.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94089"/>
            <a:ext cx="6223040" cy="2258616"/>
          </a:xfrm>
          <a:prstGeom prst="roundRect">
            <a:avLst>
              <a:gd name="adj" fmla="val 16396"/>
            </a:avLst>
          </a:prstGeom>
          <a:solidFill>
            <a:srgbClr val="00002E"/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5845" y="5371386"/>
            <a:ext cx="302514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and Validation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7715845" y="5882640"/>
            <a:ext cx="5668447" cy="119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test cases using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pytest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code reliability and coverage. Form validations ensure data consistency and prevent errors.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778" y="552926"/>
            <a:ext cx="4731306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4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4560570" y="1445895"/>
            <a:ext cx="22860" cy="6233398"/>
          </a:xfrm>
          <a:prstGeom prst="roundRect">
            <a:avLst>
              <a:gd name="adj" fmla="val 13194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664863" y="1886903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4345781" y="1672114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486751" y="1756410"/>
            <a:ext cx="1703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3778" y="1646873"/>
            <a:ext cx="2762369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 Setup and Architecture Design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775359" y="2892147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D7425E"/>
          </a:solidFill>
          <a:ln/>
        </p:spPr>
      </p:sp>
      <p:sp>
        <p:nvSpPr>
          <p:cNvPr id="10" name="Shape 7"/>
          <p:cNvSpPr/>
          <p:nvPr/>
        </p:nvSpPr>
        <p:spPr>
          <a:xfrm>
            <a:off x="4345781" y="2677358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486751" y="2761655"/>
            <a:ext cx="1703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677853" y="2652117"/>
            <a:ext cx="2762369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 Implementation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3664863" y="3796903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DD785E"/>
          </a:solidFill>
          <a:ln/>
        </p:spPr>
      </p:sp>
      <p:sp>
        <p:nvSpPr>
          <p:cNvPr id="14" name="Shape 11"/>
          <p:cNvSpPr/>
          <p:nvPr/>
        </p:nvSpPr>
        <p:spPr>
          <a:xfrm>
            <a:off x="4345781" y="3582114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486751" y="3666411"/>
            <a:ext cx="1703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3778" y="3556873"/>
            <a:ext cx="2762369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Search and Comparative Analysis Service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4775359" y="4701778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48A8E2"/>
          </a:solidFill>
          <a:ln/>
        </p:spPr>
      </p:sp>
      <p:sp>
        <p:nvSpPr>
          <p:cNvPr id="18" name="Shape 15"/>
          <p:cNvSpPr/>
          <p:nvPr/>
        </p:nvSpPr>
        <p:spPr>
          <a:xfrm>
            <a:off x="4345781" y="4486989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486751" y="4571286"/>
            <a:ext cx="1703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5677853" y="4461748"/>
            <a:ext cx="2762369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 Report Generation and Export</a:t>
            </a:r>
            <a:endParaRPr lang="en-US" sz="1850" dirty="0"/>
          </a:p>
        </p:txBody>
      </p:sp>
      <p:sp>
        <p:nvSpPr>
          <p:cNvPr id="21" name="Shape 18"/>
          <p:cNvSpPr/>
          <p:nvPr/>
        </p:nvSpPr>
        <p:spPr>
          <a:xfrm>
            <a:off x="3664863" y="5606653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59ABA9"/>
          </a:solidFill>
          <a:ln/>
        </p:spPr>
      </p:sp>
      <p:sp>
        <p:nvSpPr>
          <p:cNvPr id="22" name="Shape 19"/>
          <p:cNvSpPr/>
          <p:nvPr/>
        </p:nvSpPr>
        <p:spPr>
          <a:xfrm>
            <a:off x="4345781" y="5391864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486751" y="5476161"/>
            <a:ext cx="1703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03778" y="5366623"/>
            <a:ext cx="2762369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 and Notification System</a:t>
            </a:r>
            <a:endParaRPr lang="en-US" sz="1850" dirty="0"/>
          </a:p>
        </p:txBody>
      </p:sp>
      <p:sp>
        <p:nvSpPr>
          <p:cNvPr id="25" name="Shape 22"/>
          <p:cNvSpPr/>
          <p:nvPr/>
        </p:nvSpPr>
        <p:spPr>
          <a:xfrm>
            <a:off x="4775359" y="6511528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F2B42D"/>
          </a:solidFill>
          <a:ln/>
        </p:spPr>
      </p:sp>
      <p:sp>
        <p:nvSpPr>
          <p:cNvPr id="26" name="Shape 23"/>
          <p:cNvSpPr/>
          <p:nvPr/>
        </p:nvSpPr>
        <p:spPr>
          <a:xfrm>
            <a:off x="4345781" y="6296739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486751" y="6381036"/>
            <a:ext cx="1703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2200" dirty="0"/>
          </a:p>
        </p:txBody>
      </p:sp>
      <p:sp>
        <p:nvSpPr>
          <p:cNvPr id="28" name="Text 25"/>
          <p:cNvSpPr/>
          <p:nvPr/>
        </p:nvSpPr>
        <p:spPr>
          <a:xfrm>
            <a:off x="5677853" y="6271498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Dashboard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42724"/>
            <a:ext cx="5614749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Trends Analysis Functionality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968693" y="1739146"/>
            <a:ext cx="3845600" cy="1892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</a:t>
            </a:r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real-time and historical stock data interactively across multiple industries with insightful visualizations.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968693" y="3844528"/>
            <a:ext cx="3845600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99127" y="1739146"/>
            <a:ext cx="3845600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99127" y="2330529"/>
            <a:ext cx="3845600" cy="1513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Company Selection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Choose companies by category (e.g., Tech, Financials) with easy stock code access (e.g., AAPL).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99127" y="3927277"/>
            <a:ext cx="3845600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 Range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Flexible start and end date selection, auto-adjusting for upcoming market days.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99127" y="5145524"/>
            <a:ext cx="3845600" cy="1513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Source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Use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real-time Open, High, Low, Close, and Volume data without API keys.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29562" y="1739146"/>
            <a:ext cx="3845600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Code Use for getting real-time Stock prices: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829562" y="2762250"/>
            <a:ext cx="3845600" cy="2247305"/>
          </a:xfrm>
          <a:prstGeom prst="roundRect">
            <a:avLst>
              <a:gd name="adj" fmla="val 15792"/>
            </a:avLst>
          </a:prstGeom>
          <a:solidFill>
            <a:srgbClr val="483304"/>
          </a:solidFill>
          <a:ln/>
        </p:spPr>
      </p:sp>
      <p:sp>
        <p:nvSpPr>
          <p:cNvPr id="11" name="Shape 9"/>
          <p:cNvSpPr/>
          <p:nvPr/>
        </p:nvSpPr>
        <p:spPr>
          <a:xfrm>
            <a:off x="9817775" y="2762250"/>
            <a:ext cx="3869174" cy="2247305"/>
          </a:xfrm>
          <a:prstGeom prst="roundRect">
            <a:avLst>
              <a:gd name="adj" fmla="val 1579"/>
            </a:avLst>
          </a:prstGeom>
          <a:solidFill>
            <a:srgbClr val="483304"/>
          </a:solidFill>
          <a:ln/>
        </p:spPr>
      </p:sp>
      <p:sp>
        <p:nvSpPr>
          <p:cNvPr id="12" name="Text 10"/>
          <p:cNvSpPr/>
          <p:nvPr/>
        </p:nvSpPr>
        <p:spPr>
          <a:xfrm>
            <a:off x="10054352" y="2939653"/>
            <a:ext cx="3396020" cy="1892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yfinance as yf</a:t>
            </a:r>
            <a:endParaRPr lang="en-US" sz="1850" dirty="0"/>
          </a:p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stock_data = yf.download(selected_code, start=start_date, end=end_date)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68693" y="7008376"/>
            <a:ext cx="12692896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Table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Display tabular data with highlighted maximum Close prices for quick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86120"/>
            <a:ext cx="7828002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User Gateway: Registration &amp; Login Success!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079302"/>
            <a:ext cx="7213282" cy="319897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436031"/>
            <a:ext cx="7213282" cy="3407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18862"/>
            <a:ext cx="7985046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Stock Data Retrieval: Category &amp; Company-Wise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171575"/>
            <a:ext cx="6675596" cy="270129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044196"/>
            <a:ext cx="7832646" cy="3769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85048"/>
            <a:ext cx="3655933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Stock Data Visualization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075492"/>
            <a:ext cx="7184588" cy="331529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547949"/>
            <a:ext cx="7184588" cy="32966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15898"/>
            <a:ext cx="315658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 and Insights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968693" y="1242060"/>
            <a:ext cx="2939296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Chart Types &amp; Visualizations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968693" y="1936671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82090" y="1936671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Area Chart: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Visualizes overall stock price trends over time, highlighting growth or decline.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68693" y="2930604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82090" y="2930604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 Chart: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Tracks stock trading volume trends to identify market interest and momentum.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968693" y="3924538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482090" y="3924538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Doughnut Chart: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Summarizes market activity by showing volume distribution (High vs. Low).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968693" y="4918472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82090" y="4918472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Gauge Chart: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a quick assessment of stock performance on a visually intuitive scale.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8693" y="5912406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82090" y="5912406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Waterfall Chart: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Demonstrates stock movement (gains/losses) clearly over the first 30 days of data.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968693" y="6906339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482090" y="6906339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Candlestick Chart: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a detailed representation of daily price fluctuations (Open, High, Low, Close).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0468" y="1242060"/>
            <a:ext cx="231409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Analytical Advantages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550468" y="1936671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63865" y="1936671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Multi-Company Comparisons: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Analyze trends across multiple companies and categories easily.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50468" y="2930604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063865" y="2930604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Customizable Date Ranges: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Explore data with flexible start and end date selection for in-depth analysis.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550468" y="3924538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063865" y="3924538"/>
            <a:ext cx="560522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Performance Indicators (KPIs):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Direct access to opening price, closing price, and total volume for immediate insights.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7550468" y="4918472"/>
            <a:ext cx="326707" cy="326708"/>
          </a:xfrm>
          <a:prstGeom prst="roundRect">
            <a:avLst>
              <a:gd name="adj" fmla="val 8574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063865" y="4918472"/>
            <a:ext cx="56052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 Data Source (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):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Access live market data without API keys for real-time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76501"/>
            <a:ext cx="5779175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Trends Analysis Interface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968693" y="1471374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8693" y="1926074"/>
            <a:ext cx="6145768" cy="78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Market Trends Analysis Interface is a web application designed to provide an intuitive, secure platform for analyzing financial market trends. It offers a user-friendly experience with a focus on data security and ease of use.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900839"/>
            <a:ext cx="4094798" cy="28016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3321" y="1471374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23321" y="1926074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23321" y="2332315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Registration, login, and logout functionalities with secure password hashing.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23321" y="2653070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Emphasis on data security and usability.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23321" y="3080742"/>
            <a:ext cx="2006084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Data Insights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23321" y="3486983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the Alpha Vantage API for fetching real-time market data.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3321" y="3807738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by ticker symbols to retrieve and analyze stock trends.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23321" y="4235410"/>
            <a:ext cx="2111335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Visualization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23321" y="4641652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Charts and graphs to visualize market trends dynamically.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23321" y="4962406"/>
            <a:ext cx="61457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insights to assist users in financial decision-making.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968693" y="6134219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968693" y="6835616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Framework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68693" y="7241858"/>
            <a:ext cx="396299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340548" y="6835616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5340548" y="7241858"/>
            <a:ext cx="396299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712404" y="6835616"/>
            <a:ext cx="193524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Processing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9712404" y="7241858"/>
            <a:ext cx="396299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3984"/>
            <a:ext cx="6796564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Stock Price Trends: Area &amp; Line Charts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241703"/>
            <a:ext cx="8302347" cy="318682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610100"/>
            <a:ext cx="8302347" cy="31781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0412"/>
            <a:ext cx="9968508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Stock Performance at a Glance: Doughnut &amp; Gauge Charts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229439"/>
            <a:ext cx="8210550" cy="31344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543544"/>
            <a:ext cx="8210550" cy="32456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30768"/>
            <a:ext cx="5900142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Stock Market Dynamics: A Visual Deep Dive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111806"/>
            <a:ext cx="8044696" cy="340637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694158"/>
            <a:ext cx="8044696" cy="31046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95325"/>
            <a:ext cx="923210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Module 5 – Custom Report Generation and Export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968693" y="1624608"/>
            <a:ext cx="4066461" cy="3404235"/>
          </a:xfrm>
          <a:prstGeom prst="roundRect">
            <a:avLst>
              <a:gd name="adj" fmla="val 10879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5989" y="190190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Schema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💾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5989" y="2413159"/>
            <a:ext cx="351186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for secure storage of user-generated reports. Implements encryption for sensitive report data.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1624608"/>
            <a:ext cx="4066461" cy="3404235"/>
          </a:xfrm>
          <a:prstGeom prst="roundRect">
            <a:avLst>
              <a:gd name="adj" fmla="val 10879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59266" y="1901904"/>
            <a:ext cx="331124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Customization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🎨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59266" y="2413159"/>
            <a:ext cx="3511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select metrics and visualizations for personalized reports. Supports exporting reports in formats like PDF and CSV.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95247" y="1624608"/>
            <a:ext cx="4066461" cy="3404235"/>
          </a:xfrm>
          <a:prstGeom prst="roundRect">
            <a:avLst>
              <a:gd name="adj" fmla="val 10879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2543" y="1901904"/>
            <a:ext cx="351186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Visualizations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72543" y="2776299"/>
            <a:ext cx="351186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Utilized visualization libraries (e.g., Matplotlib, Plotly) for professional-grade visuals. Dashboard displays historical, current, and predictive data.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8693" y="5275659"/>
            <a:ext cx="6223040" cy="2258616"/>
          </a:xfrm>
          <a:prstGeom prst="roundRect">
            <a:avLst>
              <a:gd name="adj" fmla="val 16396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45989" y="5552956"/>
            <a:ext cx="360021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with Streamlit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✨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245989" y="6064210"/>
            <a:ext cx="5668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Streamlined UI for seamless customization and export operations. Form validations and interactive elements ensure usability.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275659"/>
            <a:ext cx="6223040" cy="2258616"/>
          </a:xfrm>
          <a:prstGeom prst="roundRect">
            <a:avLst>
              <a:gd name="adj" fmla="val 16396"/>
            </a:avLst>
          </a:prstGeom>
          <a:solidFill>
            <a:srgbClr val="00002E"/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5845" y="5552956"/>
            <a:ext cx="339578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and Validation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🧪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7715845" y="6064210"/>
            <a:ext cx="5668447" cy="119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test cases for backend logic and frontend functionalities. High-level code coverage achieved with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highlight>
                  <a:srgbClr val="4833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pytest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17790"/>
            <a:ext cx="7148751" cy="357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Download Your Custom Reports: CSV, PDF, and More!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079063"/>
            <a:ext cx="7810976" cy="325862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508540"/>
            <a:ext cx="7810976" cy="33033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03127"/>
            <a:ext cx="10144363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</a:t>
            </a:r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</a:t>
            </a:r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6 – Alert and Notification System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968693" y="2277666"/>
            <a:ext cx="6223040" cy="2250996"/>
          </a:xfrm>
          <a:prstGeom prst="roundRect">
            <a:avLst>
              <a:gd name="adj" fmla="val 16452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5989" y="2554962"/>
            <a:ext cx="305788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Notification Integration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5989" y="3066217"/>
            <a:ext cx="5668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Configured email and push notifications for real-time updates. Notifications include significant market changes and emerging trends.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277666"/>
            <a:ext cx="6223040" cy="2250996"/>
          </a:xfrm>
          <a:prstGeom prst="roundRect">
            <a:avLst>
              <a:gd name="adj" fmla="val 16452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845" y="25549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Intelligent Alerts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15845" y="3066217"/>
            <a:ext cx="5668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 models predict patterns and generate user-defined alerts. Alerts based on thresholds and preferences enhance user experience.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8693" y="4775478"/>
            <a:ext cx="6223040" cy="2250996"/>
          </a:xfrm>
          <a:prstGeom prst="roundRect">
            <a:avLst>
              <a:gd name="adj" fmla="val 16452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45989" y="5052774"/>
            <a:ext cx="297430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and Frontend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1245989" y="5564029"/>
            <a:ext cx="5668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backend to track and manage user-defined alerts. Interactive UI with Streamlit to customize and manage alerts.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775478"/>
            <a:ext cx="6223040" cy="2250996"/>
          </a:xfrm>
          <a:prstGeom prst="roundRect">
            <a:avLst>
              <a:gd name="adj" fmla="val 16452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15845" y="5052774"/>
            <a:ext cx="295679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 and Testing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715845" y="5564029"/>
            <a:ext cx="5668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Validations to prevent duplicate email/mobile entries. Test cases ensure accurate notifications and robust system handling.</a:t>
            </a:r>
            <a:endParaRPr lang="en-US" sz="1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58616"/>
            <a:ext cx="5993844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 Your Profile: Picture &amp; Updates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968693" y="1003102"/>
            <a:ext cx="12692896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Upload a profile picture for easy identification and manage your app settings through our intuitive update section.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358503"/>
            <a:ext cx="6706433" cy="315753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662726"/>
            <a:ext cx="6706433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32316"/>
            <a:ext cx="5023961" cy="462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7 – Admin Dashboard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968693" y="1208961"/>
            <a:ext cx="4126230" cy="1731050"/>
          </a:xfrm>
          <a:prstGeom prst="roundRect">
            <a:avLst>
              <a:gd name="adj" fmla="val 13623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095" y="1381363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Controls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141095" y="1706761"/>
            <a:ext cx="3781425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management capabilities: add, edit, and delete users.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41095" y="2264688"/>
            <a:ext cx="3781425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data sources, access levels, and system settings.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252085" y="1208961"/>
            <a:ext cx="4126230" cy="1731050"/>
          </a:xfrm>
          <a:prstGeom prst="roundRect">
            <a:avLst>
              <a:gd name="adj" fmla="val 13623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4487" y="1381363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Overview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5424487" y="1706761"/>
            <a:ext cx="3781425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 provides a comprehensive view of market data and system activity.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24487" y="2264688"/>
            <a:ext cx="378142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updates and logs for admin review.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9535478" y="1208961"/>
            <a:ext cx="4126230" cy="1731050"/>
          </a:xfrm>
          <a:prstGeom prst="roundRect">
            <a:avLst>
              <a:gd name="adj" fmla="val 13623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07880" y="1381363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and Testing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707880" y="1706761"/>
            <a:ext cx="3781425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UI designed with Streamlit for ease of use and accessibility.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9707880" y="2264688"/>
            <a:ext cx="3781425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cases for all admin features to ensure reliability and security.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68693" y="3116818"/>
            <a:ext cx="1269289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3545086"/>
            <a:ext cx="8082558" cy="42558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40318"/>
            <a:ext cx="414659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Strategy Design Approach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968693" y="1356003"/>
            <a:ext cx="234172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Testing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833682"/>
            <a:ext cx="460058" cy="4600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2477691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Pytest Coverage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8693" y="2932271"/>
            <a:ext cx="2922984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 and frontend functionalities extensively tested. Achieved high reliability with detailed test cases.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64" y="1833682"/>
            <a:ext cx="460058" cy="4600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67664" y="2477691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 Validations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4167664" y="2932271"/>
            <a:ext cx="292298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Ensured proper input handling and error prevention.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4367689"/>
            <a:ext cx="460058" cy="46005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693" y="5011698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Quality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968693" y="5466278"/>
            <a:ext cx="292298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Followed industry standards for maintainability and readability.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547134" y="1356003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and UX Principles</a:t>
            </a:r>
            <a:endParaRPr lang="en-US" sz="1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4" y="1833682"/>
            <a:ext cx="460058" cy="4600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47134" y="2477691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Navigation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47134" y="2932271"/>
            <a:ext cx="292298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usability.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105" y="1833682"/>
            <a:ext cx="460058" cy="46005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746105" y="2477691"/>
            <a:ext cx="2208490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Clear Visual Hierarchy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10746105" y="2932271"/>
            <a:ext cx="292298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interaction.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7547134" y="3433763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Streamlit Integration</a:t>
            </a:r>
            <a:endParaRPr lang="en-US" sz="17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134" y="3911441"/>
            <a:ext cx="460058" cy="46005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547134" y="4555450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Frontend</a:t>
            </a:r>
            <a:endParaRPr lang="en-US" sz="1700" dirty="0"/>
          </a:p>
        </p:txBody>
      </p:sp>
      <p:sp>
        <p:nvSpPr>
          <p:cNvPr id="23" name="Text 15"/>
          <p:cNvSpPr/>
          <p:nvPr/>
        </p:nvSpPr>
        <p:spPr>
          <a:xfrm>
            <a:off x="7547134" y="5010031"/>
            <a:ext cx="292298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development.</a:t>
            </a:r>
            <a:endParaRPr lang="en-US" sz="140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6105" y="3911441"/>
            <a:ext cx="460058" cy="460057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0746105" y="4555450"/>
            <a:ext cx="276725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Cross-Module Compatibility</a:t>
            </a:r>
            <a:endParaRPr lang="en-US" sz="1700" dirty="0"/>
          </a:p>
        </p:txBody>
      </p:sp>
      <p:sp>
        <p:nvSpPr>
          <p:cNvPr id="26" name="Text 17"/>
          <p:cNvSpPr/>
          <p:nvPr/>
        </p:nvSpPr>
        <p:spPr>
          <a:xfrm>
            <a:off x="10746105" y="5010031"/>
            <a:ext cx="292298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Uniformity.</a:t>
            </a:r>
            <a:endParaRPr lang="en-US" sz="1400" dirty="0"/>
          </a:p>
        </p:txBody>
      </p:sp>
      <p:sp>
        <p:nvSpPr>
          <p:cNvPr id="27" name="Text 18"/>
          <p:cNvSpPr/>
          <p:nvPr/>
        </p:nvSpPr>
        <p:spPr>
          <a:xfrm>
            <a:off x="7547134" y="5511522"/>
            <a:ext cx="216527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</a:t>
            </a:r>
            <a:endParaRPr lang="en-US" sz="1700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134" y="5989201"/>
            <a:ext cx="460058" cy="460057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547134" y="6633210"/>
            <a:ext cx="24706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Metrics Visualization</a:t>
            </a:r>
            <a:endParaRPr lang="en-US" sz="1700" dirty="0"/>
          </a:p>
        </p:txBody>
      </p:sp>
      <p:sp>
        <p:nvSpPr>
          <p:cNvPr id="30" name="Text 20"/>
          <p:cNvSpPr/>
          <p:nvPr/>
        </p:nvSpPr>
        <p:spPr>
          <a:xfrm>
            <a:off x="7547134" y="7087791"/>
            <a:ext cx="292298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Power BI.</a:t>
            </a:r>
            <a:endParaRPr lang="en-US" sz="1400" dirty="0"/>
          </a:p>
        </p:txBody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6105" y="5989201"/>
            <a:ext cx="460058" cy="460057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10746105" y="6633210"/>
            <a:ext cx="25923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Decision-Making</a:t>
            </a:r>
            <a:endParaRPr lang="en-US" sz="1700" dirty="0"/>
          </a:p>
        </p:txBody>
      </p:sp>
      <p:sp>
        <p:nvSpPr>
          <p:cNvPr id="33" name="Text 22"/>
          <p:cNvSpPr/>
          <p:nvPr/>
        </p:nvSpPr>
        <p:spPr>
          <a:xfrm>
            <a:off x="10746105" y="7087791"/>
            <a:ext cx="292298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insights.</a:t>
            </a:r>
            <a:endParaRPr 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07576"/>
            <a:ext cx="9582031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Achievements &amp; Future Enhancements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968693" y="1348383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Achievements: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968693" y="2004536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Security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Implemented hashed password authentication.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68693" y="2435304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Market Data Integration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Real-time stock data via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yfinance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(no API key required).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68693" y="2866073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Visualizations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Area, Line, Doughnut, Gauge, Waterfall, and Candlestick charts.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693" y="3296841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Actionable KPIs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Displayed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Opening Price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Closing Price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Volume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68693" y="3727609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Reports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Personalized reports with export options (PDF, CSV).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693" y="4412456"/>
            <a:ext cx="268104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68693" y="5068610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Multi-Factor Authentication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Enhance security.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8693" y="5499378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Analytics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Add predictive modeling and sentiment analysis.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68693" y="5930146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Expanded Data Sources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Integrate more APIs for diverse financial data.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68693" y="6614993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Used: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8693" y="7271147"/>
            <a:ext cx="1269289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yfinance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Plotly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Matplotlib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463397"/>
            <a:ext cx="6042660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                Milestone 1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68693" y="2423398"/>
            <a:ext cx="6045279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1: User Authentication and Registration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396496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Functionalities Implemented: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3877866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registration and login.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435923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Email verification and password reset.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484060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Profile display with user picture post-login.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8693" y="532197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Measures: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68693" y="5803344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Password hashing using SHA256.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68693" y="6284714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Session-based authentication.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810" y="2423398"/>
            <a:ext cx="493359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2: Market Data Management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7623810" y="303335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Features: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810" y="351472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 schema for market data storage.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810" y="3996095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public APIs for real-time and historical data.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23810" y="4872514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dashboard for CRUD operations and graphical market trends.</a:t>
            </a:r>
            <a:endParaRPr lang="en-US" sz="1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63548"/>
            <a:ext cx="6048851" cy="73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Contributions </a:t>
            </a:r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🎉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1990963"/>
            <a:ext cx="4066461" cy="3009186"/>
          </a:xfrm>
          <a:prstGeom prst="roundRect">
            <a:avLst>
              <a:gd name="adj" fmla="val 12307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5989" y="2268260"/>
            <a:ext cx="351186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1: Shreyas S.K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🧑‍💻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245989" y="3142655"/>
            <a:ext cx="351186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authentication, database design for market data, API integration, and admin dashboard development.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81970" y="1990963"/>
            <a:ext cx="4066461" cy="3009186"/>
          </a:xfrm>
          <a:prstGeom prst="roundRect">
            <a:avLst>
              <a:gd name="adj" fmla="val 12307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59266" y="2268260"/>
            <a:ext cx="351186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2: Yarrapothu Yashwitha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559266" y="3142655"/>
            <a:ext cx="351186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Market Trends Analysis Interface, live data integration, ML models for predictions, and Streamlit frontend design.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95247" y="1990963"/>
            <a:ext cx="4066461" cy="3009186"/>
          </a:xfrm>
          <a:prstGeom prst="roundRect">
            <a:avLst>
              <a:gd name="adj" fmla="val 12307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2543" y="2268260"/>
            <a:ext cx="351186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3: Prabhu Jampani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🧪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72543" y="3142655"/>
            <a:ext cx="3511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and Comparative Analysis Service, industry data schema, ML insights, and testing with pytest.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8693" y="5246965"/>
            <a:ext cx="6223040" cy="2219087"/>
          </a:xfrm>
          <a:prstGeom prst="roundRect">
            <a:avLst>
              <a:gd name="adj" fmla="val 16688"/>
            </a:avLst>
          </a:prstGeom>
          <a:solidFill>
            <a:srgbClr val="00002E"/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45989" y="5524262"/>
            <a:ext cx="5668447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4 &amp; UI Design: Pranav Jambhale (Team Leader)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🎨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245989" y="6398657"/>
            <a:ext cx="56684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Report Generation, Alerts and Admin Dashboard, UI design, and advanced visualizations.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246965"/>
            <a:ext cx="6223040" cy="2219087"/>
          </a:xfrm>
          <a:prstGeom prst="roundRect">
            <a:avLst>
              <a:gd name="adj" fmla="val 16688"/>
            </a:avLst>
          </a:prstGeom>
          <a:solidFill>
            <a:srgbClr val="00002E"/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5845" y="5524262"/>
            <a:ext cx="323671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Dashboard: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🤝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7715845" y="6035516"/>
            <a:ext cx="56684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Collaborative effort by all team members showcasing key insights and trends.</a:t>
            </a:r>
            <a:endParaRPr lang="en-US" sz="1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8492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Members: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381256"/>
            <a:ext cx="486953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- Pranav Jambhale (Team Leader)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👨‍💻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64037" y="411468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- Shreyas SK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64037" y="4848106"/>
            <a:ext cx="353699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- Yarrapothu Yashwitha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🌍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864037" y="558153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- Prabhu Jampani </a:t>
            </a:r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💡</a:t>
            </a:r>
            <a:endParaRPr lang="en-US" sz="2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5221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Milestone 2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864037" y="2447568"/>
            <a:ext cx="457057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3: Market Trends Analysis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64037" y="31809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Functionalities Implemented: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6623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 range selection and specific market indicators.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14373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models for trend prediction.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62510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analytics for insights on market movements.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1064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Technologies Used: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5878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Backend: SQLite, APIs.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60692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Frontend: Streamlit.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7108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 Diagram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351603"/>
            <a:ext cx="6045279" cy="41362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810" y="17108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Flowchart</a:t>
            </a: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10" y="2351603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29866"/>
            <a:ext cx="7640241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Authentication &amp; Registration Page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60" y="1813798"/>
            <a:ext cx="5547241" cy="26384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113" y="1813798"/>
            <a:ext cx="5929789" cy="263842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186" y="4592836"/>
            <a:ext cx="5553789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328386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Trends Interface: 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968693" y="949404"/>
            <a:ext cx="12692896" cy="2420779"/>
          </a:xfrm>
          <a:prstGeom prst="roundRect">
            <a:avLst>
              <a:gd name="adj" fmla="val 7649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281" y="1087993"/>
            <a:ext cx="6207800" cy="214360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8693" y="3493532"/>
            <a:ext cx="12692896" cy="3212902"/>
          </a:xfrm>
          <a:prstGeom prst="roundRect">
            <a:avLst>
              <a:gd name="adj" fmla="val 5763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3632121"/>
            <a:ext cx="6207800" cy="293572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68693" y="6829782"/>
            <a:ext cx="12692896" cy="2294692"/>
          </a:xfrm>
          <a:prstGeom prst="roundRect">
            <a:avLst>
              <a:gd name="adj" fmla="val 8069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81" y="6968371"/>
            <a:ext cx="6207800" cy="2017514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968693" y="9247823"/>
            <a:ext cx="12692896" cy="2679383"/>
          </a:xfrm>
          <a:prstGeom prst="roundRect">
            <a:avLst>
              <a:gd name="adj" fmla="val 6911"/>
            </a:avLst>
          </a:prstGeom>
          <a:solidFill>
            <a:srgbClr val="00002E"/>
          </a:solidFill>
          <a:ln w="15240">
            <a:solidFill>
              <a:srgbClr val="1D4241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81" y="9386411"/>
            <a:ext cx="6207800" cy="2402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39008"/>
            <a:ext cx="6455569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Charts in Market Trends Analysis Interface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968693" y="151102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Candlestick Chart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8693" y="1962626"/>
            <a:ext cx="12692896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Visualizes stock price movements (open, high, low, close) to identify trends and patterns crucial for technical analysis.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68693" y="278487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Essential for traders to pinpoint potential buy/sell signals and key price levels.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68693" y="3236476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Correlation Heatmap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68693" y="3688080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Shows relationships between different stocks or indicators through a color-coded matrix.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68693" y="4139684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Helps identify diversified investment opportunities and spot positively correlated sectors.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968693" y="4591288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Closing Prices Over Time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968693" y="504289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Tracks the daily closing prices of a stock over a customizable period.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8693" y="5494496"/>
            <a:ext cx="12692896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Facilitates performance monitoring, trend identification, and pattern recognition for informed decision-making.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68693" y="6316742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Trading Volume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968693" y="6768346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Displays the volume of shares traded, indicating market activity and liquidity.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68693" y="7219950"/>
            <a:ext cx="1269289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Relevance:</a:t>
            </a:r>
            <a:pPr algn="l" lvl="1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insights into potential market momentum shifts and helps detect unusual trading patterns.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41985"/>
            <a:ext cx="5843707" cy="412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                   Milestone 3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968693" y="1287542"/>
            <a:ext cx="12692896" cy="824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Visualization with Microsoft Power BI: Unlocking Insights through Interactive Dashboards</a:t>
            </a:r>
            <a:endParaRPr lang="en-US" sz="2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461855"/>
            <a:ext cx="5836206" cy="36069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6360676"/>
            <a:ext cx="274677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8693" y="6843951"/>
            <a:ext cx="6171367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 Power BI dashboard for the Superstore dataset of the United States (2019-2020).</a:t>
            </a:r>
            <a:endParaRPr lang="en-US" sz="1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22" y="2461855"/>
            <a:ext cx="5836206" cy="36069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0222" y="6360676"/>
            <a:ext cx="274677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Forecasting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90222" y="6843951"/>
            <a:ext cx="6171367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Conducted sales forecasting using time series analysis to derive actionable insights for the business.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2024-12-31T09:08:41Z</dcterms:created>
  <dcterms:modified xsi:type="dcterms:W3CDTF">2024-12-31T09:08:41Z</dcterms:modified>
</cp:coreProperties>
</file>